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60" r:id="rId5"/>
    <p:sldId id="258" r:id="rId6"/>
    <p:sldId id="263" r:id="rId7"/>
    <p:sldId id="261" r:id="rId8"/>
    <p:sldId id="262" r:id="rId9"/>
    <p:sldId id="264" r:id="rId10"/>
    <p:sldId id="265" r:id="rId11"/>
    <p:sldId id="266" r:id="rId12"/>
    <p:sldId id="276" r:id="rId13"/>
    <p:sldId id="269" r:id="rId14"/>
    <p:sldId id="270" r:id="rId15"/>
    <p:sldId id="271" r:id="rId16"/>
    <p:sldId id="272" r:id="rId17"/>
    <p:sldId id="277" r:id="rId18"/>
    <p:sldId id="274" r:id="rId19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3234" y="-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1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5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77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1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2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6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6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3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5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C15A5-FF32-43BB-9EA5-48F28C65FB5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172AF-EC14-4ABB-9CC0-21DB37FA0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0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2.tif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TIF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wmf"/><Relationship Id="rId7" Type="http://schemas.openxmlformats.org/officeDocument/2006/relationships/image" Target="../media/image60.png"/><Relationship Id="rId12" Type="http://schemas.openxmlformats.org/officeDocument/2006/relationships/image" Target="../media/image65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gif"/><Relationship Id="rId5" Type="http://schemas.openxmlformats.org/officeDocument/2006/relationships/image" Target="../media/image58.wmf"/><Relationship Id="rId10" Type="http://schemas.openxmlformats.org/officeDocument/2006/relationships/image" Target="../media/image63.jpg"/><Relationship Id="rId4" Type="http://schemas.openxmlformats.org/officeDocument/2006/relationships/image" Target="../media/image57.wmf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51"/>
            <a:ext cx="6858000" cy="8844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4591" y="228600"/>
            <a:ext cx="292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mschneider@cca.edu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8700" y="8475469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www.constructingtheuniverse.com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43658" y="203200"/>
            <a:ext cx="58293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Square-Root Rectangle Symmetry</a:t>
            </a:r>
            <a:endParaRPr lang="en-US" dirty="0"/>
          </a:p>
        </p:txBody>
      </p:sp>
      <p:pic>
        <p:nvPicPr>
          <p:cNvPr id="5" name="Picture 5" descr="D:\mss\Beginner's Guide\4\Root Rects\r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185" y="1727200"/>
            <a:ext cx="5002579" cy="2252334"/>
          </a:xfrm>
          <a:prstGeom prst="rect">
            <a:avLst/>
          </a:prstGeom>
          <a:noFill/>
        </p:spPr>
      </p:pic>
      <p:pic>
        <p:nvPicPr>
          <p:cNvPr id="6" name="Picture 2" descr="D:\mss\Beginner's Guide\4\Root Rects\h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751" y="5343863"/>
            <a:ext cx="4109114" cy="3731929"/>
          </a:xfrm>
          <a:prstGeom prst="rect">
            <a:avLst/>
          </a:prstGeom>
          <a:noFill/>
        </p:spPr>
      </p:pic>
      <p:pic>
        <p:nvPicPr>
          <p:cNvPr id="7" name="Picture 2" descr="D:\mss\Civilizations\Europe\Posters\konkrete 2.jpg"/>
          <p:cNvPicPr>
            <a:picLocks noChangeAspect="1" noChangeArrowheads="1"/>
          </p:cNvPicPr>
          <p:nvPr/>
        </p:nvPicPr>
        <p:blipFill rotWithShape="1">
          <a:blip r:embed="rId4" cstate="print"/>
          <a:srcRect l="2222" t="78642" r="17094"/>
          <a:stretch/>
        </p:blipFill>
        <p:spPr bwMode="auto">
          <a:xfrm>
            <a:off x="779102" y="3979534"/>
            <a:ext cx="5188722" cy="1331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83567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398585" y="4347"/>
            <a:ext cx="6096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 dirty="0">
                <a:solidFill>
                  <a:srgbClr val="000000"/>
                </a:solidFill>
              </a:rPr>
              <a:t>Tessellation</a:t>
            </a:r>
            <a:r>
              <a:rPr lang="en-US" sz="2800" b="1" i="1" dirty="0">
                <a:solidFill>
                  <a:srgbClr val="000000"/>
                </a:solidFill>
              </a:rPr>
              <a:t/>
            </a:r>
            <a:br>
              <a:rPr lang="en-US" sz="2800" b="1" i="1" dirty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“Regular Tiling”</a:t>
            </a:r>
            <a:br>
              <a:rPr lang="en-US" sz="2800" b="1" i="1" dirty="0" smtClean="0">
                <a:solidFill>
                  <a:srgbClr val="000000"/>
                </a:solidFill>
              </a:rPr>
            </a:br>
            <a:r>
              <a:rPr lang="en-US" sz="2800" b="1" i="1" dirty="0" smtClean="0">
                <a:solidFill>
                  <a:srgbClr val="000000"/>
                </a:solidFill>
              </a:rPr>
              <a:t>Plane-Filling Pattern</a:t>
            </a:r>
            <a:endParaRPr lang="en-US" dirty="0"/>
          </a:p>
        </p:txBody>
      </p:sp>
      <p:pic>
        <p:nvPicPr>
          <p:cNvPr id="5" name="Picture 4" descr="D:\mss\Math\tessellation\e18.jpg"/>
          <p:cNvPicPr>
            <a:picLocks noChangeAspect="1" noChangeArrowheads="1"/>
          </p:cNvPicPr>
          <p:nvPr/>
        </p:nvPicPr>
        <p:blipFill>
          <a:blip r:embed="rId2" cstate="print"/>
          <a:srcRect b="29584"/>
          <a:stretch>
            <a:fillRect/>
          </a:stretch>
        </p:blipFill>
        <p:spPr bwMode="auto">
          <a:xfrm>
            <a:off x="392723" y="1567961"/>
            <a:ext cx="3578087" cy="3429000"/>
          </a:xfrm>
          <a:prstGeom prst="rect">
            <a:avLst/>
          </a:prstGeom>
          <a:noFill/>
        </p:spPr>
      </p:pic>
      <p:pic>
        <p:nvPicPr>
          <p:cNvPr id="6" name="Picture 2" descr="C:\MSS\Math\tessellation\Sslide10.jpg"/>
          <p:cNvPicPr>
            <a:picLocks noChangeAspect="1" noChangeArrowheads="1"/>
          </p:cNvPicPr>
          <p:nvPr/>
        </p:nvPicPr>
        <p:blipFill rotWithShape="1">
          <a:blip r:embed="rId3" cstate="print"/>
          <a:srcRect l="5073" t="10257" r="12892" b="7089"/>
          <a:stretch/>
        </p:blipFill>
        <p:spPr bwMode="auto">
          <a:xfrm>
            <a:off x="4103553" y="1676400"/>
            <a:ext cx="2391032" cy="3212123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5" y="5008684"/>
            <a:ext cx="5187240" cy="39876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9" y="129569"/>
            <a:ext cx="1319217" cy="1319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573" y="249185"/>
            <a:ext cx="1657075" cy="10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97"/>
            <a:ext cx="6858000" cy="445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71"/>
          <a:stretch/>
        </p:blipFill>
        <p:spPr>
          <a:xfrm>
            <a:off x="243067" y="7467600"/>
            <a:ext cx="3810002" cy="1558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42" y="5076398"/>
            <a:ext cx="3277632" cy="2162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5076398"/>
            <a:ext cx="3273552" cy="22128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4441303"/>
            <a:ext cx="6241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Mysteries of Seven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378177"/>
            <a:ext cx="1673741" cy="1677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21073" r="9080" b="15545"/>
          <a:stretch/>
        </p:blipFill>
        <p:spPr>
          <a:xfrm>
            <a:off x="0" y="4441303"/>
            <a:ext cx="1258748" cy="74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85800" y="152400"/>
            <a:ext cx="563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/>
              <a:t>Pentagonal Symmetry</a:t>
            </a:r>
          </a:p>
        </p:txBody>
      </p:sp>
      <p:pic>
        <p:nvPicPr>
          <p:cNvPr id="5" name="Picture 2" descr="D:\mss\Beginner's Guide\5\dsCN0525.JPG"/>
          <p:cNvPicPr>
            <a:picLocks noChangeAspect="1" noChangeArrowheads="1"/>
          </p:cNvPicPr>
          <p:nvPr/>
        </p:nvPicPr>
        <p:blipFill>
          <a:blip r:embed="rId2" cstate="print"/>
          <a:srcRect l="24089" t="23766" r="38853" b="13708"/>
          <a:stretch>
            <a:fillRect/>
          </a:stretch>
        </p:blipFill>
        <p:spPr bwMode="auto">
          <a:xfrm>
            <a:off x="283614" y="5867400"/>
            <a:ext cx="2338871" cy="2960299"/>
          </a:xfrm>
          <a:prstGeom prst="rect">
            <a:avLst/>
          </a:prstGeom>
          <a:noFill/>
        </p:spPr>
      </p:pic>
      <p:pic>
        <p:nvPicPr>
          <p:cNvPr id="7" name="Picture 2" descr="D:\mss\Beginner's Guide\5\appl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752" y="3188084"/>
            <a:ext cx="2569247" cy="25273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13" y="1057190"/>
            <a:ext cx="3650877" cy="3057610"/>
          </a:xfrm>
          <a:prstGeom prst="rect">
            <a:avLst/>
          </a:prstGeom>
        </p:spPr>
      </p:pic>
      <p:pic>
        <p:nvPicPr>
          <p:cNvPr id="10" name="Picture 2" descr="D:\mss\Beginner's Guide\5\pp11.jpg"/>
          <p:cNvPicPr>
            <a:picLocks noChangeAspect="1" noChangeArrowheads="1"/>
          </p:cNvPicPr>
          <p:nvPr/>
        </p:nvPicPr>
        <p:blipFill rotWithShape="1">
          <a:blip r:embed="rId5" cstate="print"/>
          <a:srcRect l="16216" t="12837" r="13514" b="24068"/>
          <a:stretch/>
        </p:blipFill>
        <p:spPr bwMode="auto">
          <a:xfrm>
            <a:off x="466312" y="854075"/>
            <a:ext cx="2663435" cy="2334009"/>
          </a:xfrm>
          <a:prstGeom prst="rect">
            <a:avLst/>
          </a:prstGeom>
          <a:noFill/>
        </p:spPr>
      </p:pic>
      <p:pic>
        <p:nvPicPr>
          <p:cNvPr id="11" name="Picture 3" descr="D:\mss\Beginner's Guide\5\p2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3301" y="4451734"/>
            <a:ext cx="3932667" cy="415278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3614" y="62324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5 &amp; 10</a:t>
            </a:r>
            <a:endParaRPr lang="en-US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334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152400"/>
            <a:ext cx="655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/>
              <a:t>Fibonacci Numbers</a:t>
            </a: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0</a:t>
            </a:r>
            <a:r>
              <a:rPr lang="en-US" sz="2400" b="1" dirty="0"/>
              <a:t>, </a:t>
            </a:r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dirty="0"/>
              <a:t>, </a:t>
            </a:r>
            <a:r>
              <a:rPr lang="en-US" sz="2400" b="1" dirty="0" smtClean="0"/>
              <a:t>1, 2, 3, 5, </a:t>
            </a:r>
            <a:r>
              <a:rPr lang="en-US" sz="2400" b="1" dirty="0"/>
              <a:t>8, 13, 21, 34, 55, 89, </a:t>
            </a:r>
            <a:r>
              <a:rPr lang="en-US" sz="2400" b="1" dirty="0" smtClean="0"/>
              <a:t>144, </a:t>
            </a:r>
            <a:r>
              <a:rPr lang="en-US" sz="2400" b="1" dirty="0"/>
              <a:t>233, …</a:t>
            </a:r>
          </a:p>
        </p:txBody>
      </p:sp>
      <p:pic>
        <p:nvPicPr>
          <p:cNvPr id="5" name="Picture 2" descr="D:\mss\Beginner's Guide\5\Fibonacci Phi\handxr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191000"/>
            <a:ext cx="3223655" cy="48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mss\Beginner's Guide\5\Fibonacci Phi\fibonacci chest.jpg"/>
          <p:cNvPicPr>
            <a:picLocks noChangeAspect="1" noChangeArrowheads="1"/>
          </p:cNvPicPr>
          <p:nvPr/>
        </p:nvPicPr>
        <p:blipFill>
          <a:blip r:embed="rId3" cstate="print"/>
          <a:srcRect l="13164" t="9087" r="15997" b="4848"/>
          <a:stretch>
            <a:fillRect/>
          </a:stretch>
        </p:blipFill>
        <p:spPr bwMode="auto">
          <a:xfrm>
            <a:off x="3799548" y="4191000"/>
            <a:ext cx="3009973" cy="4877898"/>
          </a:xfrm>
          <a:prstGeom prst="rect">
            <a:avLst/>
          </a:prstGeom>
          <a:noFill/>
        </p:spPr>
      </p:pic>
      <p:pic>
        <p:nvPicPr>
          <p:cNvPr id="7" name="Picture 1026" descr="D:\mss\Beginner's Guide\5\Fibonacci Phi\PLANTS\pinecone 13 spiral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227" y="1447800"/>
            <a:ext cx="2590800" cy="253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24" y="1389925"/>
            <a:ext cx="2582644" cy="26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52400"/>
            <a:ext cx="685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/>
              <a:t>Golden Rectangle Symmetry</a:t>
            </a:r>
          </a:p>
        </p:txBody>
      </p:sp>
      <p:pic>
        <p:nvPicPr>
          <p:cNvPr id="5" name="Picture 5" descr="D:\mss\Beginner's Guide\5\Fibonacci Phi\divine 5.jpg"/>
          <p:cNvPicPr>
            <a:picLocks noChangeAspect="1" noChangeArrowheads="1"/>
          </p:cNvPicPr>
          <p:nvPr/>
        </p:nvPicPr>
        <p:blipFill>
          <a:blip r:embed="rId2" cstate="print"/>
          <a:srcRect l="4500" t="7378" r="14281"/>
          <a:stretch>
            <a:fillRect/>
          </a:stretch>
        </p:blipFill>
        <p:spPr bwMode="auto">
          <a:xfrm>
            <a:off x="957506" y="5943601"/>
            <a:ext cx="5154390" cy="3200400"/>
          </a:xfrm>
          <a:prstGeom prst="rect">
            <a:avLst/>
          </a:prstGeom>
          <a:noFill/>
        </p:spPr>
      </p:pic>
      <p:pic>
        <p:nvPicPr>
          <p:cNvPr id="6" name="Picture 2" descr="D:\mss\Civilizations\EGYPT\ART GEOMETRY EGYPT\sgr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9537" y="909856"/>
            <a:ext cx="3870325" cy="2399281"/>
          </a:xfrm>
          <a:prstGeom prst="rect">
            <a:avLst/>
          </a:prstGeom>
          <a:noFill/>
        </p:spPr>
      </p:pic>
      <p:pic>
        <p:nvPicPr>
          <p:cNvPr id="7" name="Picture 2" descr="D:\mss\Beginner's Guide\5\Fibonacci Phi\divine_Proportion_Final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9538" y="3429000"/>
            <a:ext cx="3870325" cy="2378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59467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21050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209" y="2420877"/>
            <a:ext cx="11398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3609" y="2366902"/>
            <a:ext cx="1143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 l="6451" t="10149" r="6451" b="10149"/>
          <a:stretch>
            <a:fillRect/>
          </a:stretch>
        </p:blipFill>
        <p:spPr bwMode="auto">
          <a:xfrm>
            <a:off x="336919" y="3475643"/>
            <a:ext cx="22098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444" y="4738627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4150" y="6102621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624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/>
              <a:t>The Five </a:t>
            </a:r>
            <a:r>
              <a:rPr lang="en-US" sz="4000" b="1" dirty="0">
                <a:solidFill>
                  <a:srgbClr val="0070C0"/>
                </a:solidFill>
              </a:rPr>
              <a:t>Platonic Solids</a:t>
            </a:r>
          </a:p>
        </p:txBody>
      </p:sp>
      <p:pic>
        <p:nvPicPr>
          <p:cNvPr id="12" name="Picture 2" descr="D:\mss\Beginner's Guide\4\SOLIDS\soccer bal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23500" y="3323088"/>
            <a:ext cx="1816016" cy="1816016"/>
          </a:xfrm>
          <a:prstGeom prst="rect">
            <a:avLst/>
          </a:prstGeom>
          <a:noFill/>
        </p:spPr>
      </p:pic>
      <p:pic>
        <p:nvPicPr>
          <p:cNvPr id="13" name="Picture 4" descr="D:\mss\Beginner's Guide\4\SOLIDS\octetruss.gif"/>
          <p:cNvPicPr>
            <a:picLocks noChangeAspect="1" noChangeArrowheads="1"/>
          </p:cNvPicPr>
          <p:nvPr/>
        </p:nvPicPr>
        <p:blipFill>
          <a:blip r:embed="rId9" cstate="print"/>
          <a:srcRect t="4613"/>
          <a:stretch>
            <a:fillRect/>
          </a:stretch>
        </p:blipFill>
        <p:spPr bwMode="auto">
          <a:xfrm>
            <a:off x="2995246" y="979055"/>
            <a:ext cx="3352800" cy="200945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2" y="7467600"/>
            <a:ext cx="2179481" cy="15884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46" y="3200400"/>
            <a:ext cx="1938704" cy="1938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46" y="5638800"/>
            <a:ext cx="3640296" cy="23501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47300" y="8631149"/>
            <a:ext cx="243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ZomeTool</a:t>
            </a:r>
            <a:r>
              <a:rPr lang="en-US" b="1" dirty="0" smtClean="0"/>
              <a:t> kits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6511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1656"/>
            <a:ext cx="6248398" cy="88406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151656"/>
            <a:ext cx="6019800" cy="3505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81000" y="1904628"/>
            <a:ext cx="5867400" cy="175297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28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17" y="743673"/>
            <a:ext cx="5386565" cy="630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8292"/>
            <a:ext cx="5867400" cy="89380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80010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FF00"/>
                </a:solidFill>
              </a:rPr>
              <a:t>See you next week!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72216"/>
            <a:ext cx="6400798" cy="87995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4800600"/>
            <a:ext cx="5562600" cy="411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390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9449"/>
            <a:ext cx="6248400" cy="898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6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"/>
            <a:ext cx="2828041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5" y="4932613"/>
            <a:ext cx="3834130" cy="4035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293226"/>
            <a:ext cx="2085975" cy="331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t="10800" r="11040" b="9495"/>
          <a:stretch/>
        </p:blipFill>
        <p:spPr>
          <a:xfrm>
            <a:off x="3429000" y="4572000"/>
            <a:ext cx="1676400" cy="1076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" y="3950977"/>
            <a:ext cx="2526023" cy="25260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58870" y="3965445"/>
            <a:ext cx="160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@ Green Copy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376631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an e-book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2656"/>
            <a:ext cx="2971800" cy="38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t="7227" r="10611" b="7794"/>
          <a:stretch/>
        </p:blipFill>
        <p:spPr>
          <a:xfrm>
            <a:off x="76200" y="103148"/>
            <a:ext cx="6705600" cy="889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6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9"/>
          <p:cNvSpPr>
            <a:spLocks noChangeArrowheads="1"/>
          </p:cNvSpPr>
          <p:nvPr/>
        </p:nvSpPr>
        <p:spPr bwMode="auto">
          <a:xfrm>
            <a:off x="457200" y="1447800"/>
            <a:ext cx="59544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" pitchFamily="34" charset="0"/>
              </a:rPr>
              <a:t>1 2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3 4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5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6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7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8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9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10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11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12</a:t>
            </a:r>
          </a:p>
        </p:txBody>
      </p:sp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072225" y="2734831"/>
            <a:ext cx="472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The numbers </a:t>
            </a:r>
            <a:r>
              <a:rPr lang="en-US" sz="2400" b="1" dirty="0" smtClean="0">
                <a:latin typeface="Arial" pitchFamily="34" charset="0"/>
              </a:rPr>
              <a:t>1-12</a:t>
            </a:r>
            <a:br>
              <a:rPr lang="en-US" sz="2400" b="1" dirty="0" smtClean="0">
                <a:latin typeface="Arial" pitchFamily="34" charset="0"/>
              </a:rPr>
            </a:br>
            <a:r>
              <a:rPr lang="en-US" sz="2400" b="1" dirty="0" smtClean="0">
                <a:latin typeface="Arial" pitchFamily="34" charset="0"/>
              </a:rPr>
              <a:t>naturally form </a:t>
            </a:r>
            <a:r>
              <a:rPr lang="en-US" sz="2400" b="1" dirty="0">
                <a:solidFill>
                  <a:schemeClr val="accent2"/>
                </a:solidFill>
                <a:latin typeface="Arial" pitchFamily="34" charset="0"/>
              </a:rPr>
              <a:t>four </a:t>
            </a: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</a:rPr>
              <a:t>groups</a:t>
            </a:r>
            <a:endParaRPr lang="en-US" sz="2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6" name="Rectangle 1031"/>
          <p:cNvSpPr>
            <a:spLocks noChangeArrowheads="1"/>
          </p:cNvSpPr>
          <p:nvPr/>
        </p:nvSpPr>
        <p:spPr bwMode="auto">
          <a:xfrm>
            <a:off x="1224625" y="2658631"/>
            <a:ext cx="4419600" cy="99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90417"/>
            <a:ext cx="685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</a:rPr>
              <a:t>First Principles: 1, 2 </a:t>
            </a:r>
            <a:r>
              <a:rPr lang="en-US" sz="2000" b="1" dirty="0" smtClean="0">
                <a:latin typeface="Arial" pitchFamily="34" charset="0"/>
              </a:rPr>
              <a:t>(Unity &amp; Polarity)</a:t>
            </a:r>
            <a:endParaRPr lang="en-US" sz="2800" b="1" dirty="0" smtClean="0">
              <a:latin typeface="Arial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</a:rPr>
              <a:t>Numbers of Structure: 3, 4, 6, 8, 12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Arial" pitchFamily="34" charset="0"/>
              </a:rPr>
              <a:t>Numbers of Life: 5, 10</a:t>
            </a:r>
          </a:p>
          <a:p>
            <a:pPr algn="ctr"/>
            <a:r>
              <a:rPr lang="en-US" sz="2800" b="1" dirty="0" smtClean="0">
                <a:solidFill>
                  <a:srgbClr val="00B0F0"/>
                </a:solidFill>
                <a:latin typeface="Arial" pitchFamily="34" charset="0"/>
              </a:rPr>
              <a:t>Numbers of Mystery: 7, 9, 11</a:t>
            </a:r>
            <a:endParaRPr lang="en-US" sz="2800" b="1" dirty="0">
              <a:solidFill>
                <a:srgbClr val="00B0F0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225" y="152400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 understand the designs &amp; patterns of the entire universe (including humans) you really only have to know about the numbers </a:t>
            </a:r>
            <a:r>
              <a:rPr lang="en-US" b="1" dirty="0" smtClean="0"/>
              <a:t>one through twelve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4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D:\mss\Beginner's Guide\2\animated yinyan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924" y="1002323"/>
            <a:ext cx="3416308" cy="307874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4" y="2378771"/>
            <a:ext cx="2411948" cy="1615459"/>
          </a:xfrm>
          <a:prstGeom prst="rect">
            <a:avLst/>
          </a:prstGeom>
        </p:spPr>
      </p:pic>
      <p:pic>
        <p:nvPicPr>
          <p:cNvPr id="6" name="Picture 1029" descr="D:\mss\Beginner's Guide\2\cir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0348" y="822941"/>
            <a:ext cx="1524000" cy="1524000"/>
          </a:xfrm>
          <a:prstGeom prst="rect">
            <a:avLst/>
          </a:prstGeom>
          <a:noFill/>
        </p:spPr>
      </p:pic>
      <p:pic>
        <p:nvPicPr>
          <p:cNvPr id="7" name="Picture 4" descr="D:\mss\Beginner's Guide\2\day and nigh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504" y="4114800"/>
            <a:ext cx="3478451" cy="205354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110942"/>
            <a:ext cx="3098062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04" y="6248400"/>
            <a:ext cx="2691114" cy="28490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0461" y="76200"/>
            <a:ext cx="34881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1</a:t>
            </a:r>
            <a:r>
              <a:rPr lang="en-US" sz="2800" dirty="0" smtClean="0"/>
              <a:t> &amp; </a:t>
            </a:r>
            <a:r>
              <a:rPr lang="en-US" sz="2800" b="1" dirty="0" smtClean="0"/>
              <a:t>2</a:t>
            </a:r>
            <a:r>
              <a:rPr lang="en-US" sz="2800" dirty="0" smtClean="0"/>
              <a:t>: Unity &amp; Polarity</a:t>
            </a:r>
            <a:br>
              <a:rPr lang="en-US" sz="2800" dirty="0" smtClean="0"/>
            </a:br>
            <a:r>
              <a:rPr lang="en-US" sz="2800" dirty="0" smtClean="0"/>
              <a:t>“</a:t>
            </a:r>
            <a:r>
              <a:rPr lang="en-US" sz="2800" b="1" dirty="0" smtClean="0"/>
              <a:t>Binary Mathematics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71360" y="6254262"/>
            <a:ext cx="1737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0 &amp; 1</a:t>
            </a:r>
          </a:p>
          <a:p>
            <a:pPr algn="ctr"/>
            <a:r>
              <a:rPr lang="en-US" sz="2400" dirty="0" smtClean="0"/>
              <a:t>1001011=75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89" y="6281556"/>
            <a:ext cx="2100443" cy="2100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8" y="7388686"/>
            <a:ext cx="1619250" cy="1619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399" y="76200"/>
            <a:ext cx="297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Principles in the cosmic creating process: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D:\mss\Beginner's Guide\3\borromean Rings 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745" y="2105025"/>
            <a:ext cx="2895600" cy="271145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03" y="3283741"/>
            <a:ext cx="1513115" cy="1482852"/>
          </a:xfrm>
          <a:prstGeom prst="rect">
            <a:avLst/>
          </a:prstGeom>
        </p:spPr>
      </p:pic>
      <p:pic>
        <p:nvPicPr>
          <p:cNvPr id="7" name="Picture 1028" descr="D:\mss\Beginner's Guide\3\tripod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5631" y="5105400"/>
            <a:ext cx="2596101" cy="3276600"/>
          </a:xfrm>
          <a:prstGeom prst="rect">
            <a:avLst/>
          </a:prstGeom>
          <a:noFill/>
        </p:spPr>
      </p:pic>
      <p:pic>
        <p:nvPicPr>
          <p:cNvPr id="8" name="Picture 2" descr="C:\MSS\Beginner's Guide\3\Cantaloupe seed triangle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05400"/>
            <a:ext cx="341825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6858"/>
            <a:ext cx="2732532" cy="2746641"/>
          </a:xfrm>
          <a:prstGeom prst="rect">
            <a:avLst/>
          </a:prstGeom>
        </p:spPr>
      </p:pic>
      <p:pic>
        <p:nvPicPr>
          <p:cNvPr id="10" name="Picture 9" descr="D:\mss\Beginner's Guide\6\kaleidocycle animation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51" y="3202772"/>
            <a:ext cx="2111829" cy="1644790"/>
          </a:xfrm>
          <a:prstGeom prst="rect">
            <a:avLst/>
          </a:prstGeom>
          <a:noFill/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2972359" y="304800"/>
            <a:ext cx="381298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i="1" dirty="0" smtClean="0"/>
              <a:t>Ad </a:t>
            </a:r>
            <a:r>
              <a:rPr lang="en-US" i="1" dirty="0" err="1" smtClean="0"/>
              <a:t>Triangulum</a:t>
            </a:r>
            <a:r>
              <a:rPr lang="en-US" dirty="0" smtClean="0"/>
              <a:t> Symmetry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00400" y="1733781"/>
            <a:ext cx="1175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 &amp; 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51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61" y="2901734"/>
            <a:ext cx="2115273" cy="2115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5" y="545592"/>
            <a:ext cx="6315456" cy="2273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403" y="1840992"/>
            <a:ext cx="1379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points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656442" y="1840992"/>
            <a:ext cx="1379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points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959001" y="1869066"/>
            <a:ext cx="1379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points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4" y="2848981"/>
            <a:ext cx="2279527" cy="2168027"/>
          </a:xfrm>
          <a:prstGeom prst="rect">
            <a:avLst/>
          </a:prstGeom>
        </p:spPr>
      </p:pic>
      <p:pic>
        <p:nvPicPr>
          <p:cNvPr id="11" name="Picture 5" descr="D:\mss\Beginner's Guide\12\basketball hoop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8408" y="2901733"/>
            <a:ext cx="1711159" cy="2115273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" y="5105400"/>
            <a:ext cx="6763314" cy="3810000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88949" y="0"/>
            <a:ext cx="5829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sz="2800" b="1" i="1" dirty="0" smtClean="0"/>
              <a:t>Ad </a:t>
            </a:r>
            <a:r>
              <a:rPr lang="en-US" sz="2800" b="1" i="1" dirty="0" err="1" smtClean="0"/>
              <a:t>Quadratum</a:t>
            </a:r>
            <a:r>
              <a:rPr lang="en-US" sz="2800" b="1" i="1" dirty="0" smtClean="0"/>
              <a:t> </a:t>
            </a:r>
            <a:r>
              <a:rPr lang="en-US" sz="2800" b="1" dirty="0" smtClean="0"/>
              <a:t>Symmetry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0239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179</Words>
  <Application>Microsoft Office PowerPoint</Application>
  <PresentationFormat>On-screen Show (4:3)</PresentationFormat>
  <Paragraphs>32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</dc:creator>
  <cp:lastModifiedBy>Michael</cp:lastModifiedBy>
  <cp:revision>45</cp:revision>
  <dcterms:created xsi:type="dcterms:W3CDTF">2014-09-02T15:32:38Z</dcterms:created>
  <dcterms:modified xsi:type="dcterms:W3CDTF">2018-01-15T19:46:03Z</dcterms:modified>
</cp:coreProperties>
</file>